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6" r:id="rId8"/>
    <p:sldId id="267" r:id="rId9"/>
    <p:sldId id="262" r:id="rId10"/>
    <p:sldId id="263" r:id="rId11"/>
    <p:sldId id="264" r:id="rId12"/>
    <p:sldId id="265"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5577467-5B0A-4521-97AA-60566BADD618}" type="datetimeFigureOut">
              <a:rPr lang="ru-RU" smtClean="0"/>
              <a:pPr/>
              <a:t>14.01.2017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7DD255-87C5-4D94-B045-814F10D35E2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5577467-5B0A-4521-97AA-60566BADD618}" type="datetimeFigureOut">
              <a:rPr lang="ru-RU" smtClean="0"/>
              <a:pPr/>
              <a:t>14.01.2017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7DD255-87C5-4D94-B045-814F10D35E2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5577467-5B0A-4521-97AA-60566BADD618}" type="datetimeFigureOut">
              <a:rPr lang="ru-RU" smtClean="0"/>
              <a:pPr/>
              <a:t>14.01.2017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7DD255-87C5-4D94-B045-814F10D35E2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5577467-5B0A-4521-97AA-60566BADD618}" type="datetimeFigureOut">
              <a:rPr lang="ru-RU" smtClean="0"/>
              <a:pPr/>
              <a:t>14.01.2017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7DD255-87C5-4D94-B045-814F10D35E2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5577467-5B0A-4521-97AA-60566BADD618}" type="datetimeFigureOut">
              <a:rPr lang="ru-RU" smtClean="0"/>
              <a:pPr/>
              <a:t>14.01.2017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7DD255-87C5-4D94-B045-814F10D35E2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5577467-5B0A-4521-97AA-60566BADD618}" type="datetimeFigureOut">
              <a:rPr lang="ru-RU" smtClean="0"/>
              <a:pPr/>
              <a:t>14.01.2017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7DD255-87C5-4D94-B045-814F10D35E2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5577467-5B0A-4521-97AA-60566BADD618}" type="datetimeFigureOut">
              <a:rPr lang="ru-RU" smtClean="0"/>
              <a:pPr/>
              <a:t>14.01.2017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C7DD255-87C5-4D94-B045-814F10D35E2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5577467-5B0A-4521-97AA-60566BADD618}" type="datetimeFigureOut">
              <a:rPr lang="ru-RU" smtClean="0"/>
              <a:pPr/>
              <a:t>14.01.2017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C7DD255-87C5-4D94-B045-814F10D35E2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5577467-5B0A-4521-97AA-60566BADD618}" type="datetimeFigureOut">
              <a:rPr lang="ru-RU" smtClean="0"/>
              <a:pPr/>
              <a:t>14.01.2017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C7DD255-87C5-4D94-B045-814F10D35E2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5577467-5B0A-4521-97AA-60566BADD618}" type="datetimeFigureOut">
              <a:rPr lang="ru-RU" smtClean="0"/>
              <a:pPr/>
              <a:t>14.01.2017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7DD255-87C5-4D94-B045-814F10D35E2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5577467-5B0A-4521-97AA-60566BADD618}" type="datetimeFigureOut">
              <a:rPr lang="ru-RU" smtClean="0"/>
              <a:pPr/>
              <a:t>14.01.2017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7DD255-87C5-4D94-B045-814F10D35E2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577467-5B0A-4521-97AA-60566BADD618}" type="datetimeFigureOut">
              <a:rPr lang="ru-RU" smtClean="0"/>
              <a:pPr/>
              <a:t>14.01.2017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DD255-87C5-4D94-B045-814F10D35E2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642918"/>
            <a:ext cx="7772400" cy="2143140"/>
          </a:xfrm>
        </p:spPr>
        <p:txBody>
          <a:bodyPr>
            <a:normAutofit/>
          </a:bodyPr>
          <a:lstStyle/>
          <a:p>
            <a:r>
              <a:rPr lang="ru-RU" b="1" dirty="0" smtClean="0"/>
              <a:t>ГЕНЕРАТОРЫ</a:t>
            </a:r>
            <a:r>
              <a:rPr lang="ru-RU" dirty="0" smtClean="0"/>
              <a:t/>
            </a:r>
            <a:br>
              <a:rPr lang="ru-RU" dirty="0" smtClean="0"/>
            </a:br>
            <a:r>
              <a:rPr lang="ru-RU" sz="3600" dirty="0" smtClean="0"/>
              <a:t>(электростанции)</a:t>
            </a:r>
            <a:r>
              <a:rPr lang="ru-RU" dirty="0" smtClean="0"/>
              <a:t/>
            </a:r>
            <a:br>
              <a:rPr lang="ru-RU" dirty="0" smtClean="0"/>
            </a:br>
            <a:r>
              <a:rPr lang="en-US" b="1" dirty="0" smtClean="0"/>
              <a:t>LIFAN</a:t>
            </a:r>
            <a:endParaRPr lang="ru-RU" b="1" dirty="0"/>
          </a:p>
        </p:txBody>
      </p:sp>
      <p:pic>
        <p:nvPicPr>
          <p:cNvPr id="1026" name="Picture 2" descr="J:\КИТАЙ\РАССЫЛКИ\Lifan (2).jpg"/>
          <p:cNvPicPr>
            <a:picLocks noChangeAspect="1" noChangeArrowheads="1"/>
          </p:cNvPicPr>
          <p:nvPr/>
        </p:nvPicPr>
        <p:blipFill>
          <a:blip r:embed="rId2" cstate="print"/>
          <a:srcRect/>
          <a:stretch>
            <a:fillRect/>
          </a:stretch>
        </p:blipFill>
        <p:spPr bwMode="auto">
          <a:xfrm>
            <a:off x="2285984" y="3643314"/>
            <a:ext cx="4752975" cy="23050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chor="ctr" anchorCtr="1">
            <a:normAutofit fontScale="90000"/>
          </a:bodyPr>
          <a:lstStyle/>
          <a:p>
            <a:r>
              <a:rPr lang="ru-RU" sz="2900" dirty="0" smtClean="0"/>
              <a:t>Генератор тока (альтернатор)</a:t>
            </a:r>
            <a:r>
              <a:rPr lang="ru-RU" dirty="0" smtClean="0"/>
              <a:t> </a:t>
            </a:r>
            <a:endParaRPr lang="ru-RU" dirty="0"/>
          </a:p>
        </p:txBody>
      </p:sp>
      <p:sp>
        <p:nvSpPr>
          <p:cNvPr id="3" name="Содержимое 2"/>
          <p:cNvSpPr>
            <a:spLocks noGrp="1"/>
          </p:cNvSpPr>
          <p:nvPr>
            <p:ph idx="1"/>
          </p:nvPr>
        </p:nvSpPr>
        <p:spPr>
          <a:xfrm>
            <a:off x="467544" y="908721"/>
            <a:ext cx="8229600" cy="1152127"/>
          </a:xfrm>
        </p:spPr>
        <p:txBody>
          <a:bodyPr>
            <a:normAutofit fontScale="62500" lnSpcReduction="20000"/>
          </a:bodyPr>
          <a:lstStyle/>
          <a:p>
            <a:pPr algn="just">
              <a:buNone/>
            </a:pPr>
            <a:r>
              <a:rPr lang="ru-RU" dirty="0" smtClean="0"/>
              <a:t>	Данная составляющая </a:t>
            </a:r>
            <a:r>
              <a:rPr lang="ru-RU" dirty="0" smtClean="0"/>
              <a:t>часть генератора вторая по цене и значимости, после двигателя. Применяет принцип наведения тока в проводнике при вступлении проводника в область магнитного поля. Чем крупнее проводник, тем большую мощность может производить альтернатор. </a:t>
            </a:r>
            <a:endParaRPr lang="ru-RU" dirty="0"/>
          </a:p>
        </p:txBody>
      </p:sp>
      <p:sp>
        <p:nvSpPr>
          <p:cNvPr id="4" name="Заголовок 1"/>
          <p:cNvSpPr txBox="1">
            <a:spLocks/>
          </p:cNvSpPr>
          <p:nvPr/>
        </p:nvSpPr>
        <p:spPr>
          <a:xfrm>
            <a:off x="827584" y="2132856"/>
            <a:ext cx="7704856" cy="504056"/>
          </a:xfrm>
          <a:prstGeom prst="rect">
            <a:avLst/>
          </a:prstGeom>
        </p:spPr>
        <p:txBody>
          <a:bodyPr vert="horz" lIns="91440" tIns="45720" rIns="91440" bIns="45720" rtlCol="0" anchor="ctr" anchorCtr="1">
            <a:normAutofit fontScale="97500"/>
          </a:bodyPr>
          <a:lstStyle/>
          <a:p>
            <a:pPr lvl="0" algn="ctr">
              <a:spcBef>
                <a:spcPct val="0"/>
              </a:spcBef>
            </a:pPr>
            <a:r>
              <a:rPr lang="ru-RU" sz="2800" dirty="0" smtClean="0"/>
              <a:t>Алюминиевый или медный?</a:t>
            </a:r>
            <a:r>
              <a:rPr kumimoji="0" lang="ru-RU" sz="2600" b="0" i="0" u="none" strike="noStrike" kern="1200" cap="none" spc="0" normalizeH="0" baseline="0" noProof="0" dirty="0" smtClean="0">
                <a:ln>
                  <a:noFill/>
                </a:ln>
                <a:solidFill>
                  <a:schemeClr val="tx1"/>
                </a:solidFill>
                <a:effectLst/>
                <a:uLnTx/>
                <a:uFillTx/>
                <a:latin typeface="+mj-lt"/>
                <a:ea typeface="+mj-ea"/>
                <a:cs typeface="+mj-cs"/>
              </a:rPr>
              <a:t> </a:t>
            </a:r>
            <a:endParaRPr kumimoji="0" lang="ru-RU" sz="26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Содержимое 2"/>
          <p:cNvSpPr txBox="1">
            <a:spLocks/>
          </p:cNvSpPr>
          <p:nvPr/>
        </p:nvSpPr>
        <p:spPr>
          <a:xfrm>
            <a:off x="611560" y="2852936"/>
            <a:ext cx="8229600" cy="3672408"/>
          </a:xfrm>
          <a:prstGeom prst="rect">
            <a:avLst/>
          </a:prstGeom>
        </p:spPr>
        <p:txBody>
          <a:bodyPr vert="horz" lIns="91440" tIns="45720" rIns="91440" bIns="45720" rtlCol="0">
            <a:normAutofit fontScale="62500" lnSpcReduction="20000"/>
          </a:bodyPr>
          <a:lstStyle/>
          <a:p>
            <a:pPr marL="342900" lvl="0" indent="-342900" algn="just">
              <a:spcBef>
                <a:spcPct val="20000"/>
              </a:spcBef>
            </a:pPr>
            <a:r>
              <a:rPr kumimoji="0" lang="ru-RU" sz="3200" b="0" i="0" u="none" strike="noStrike" kern="1200" cap="none" spc="0" normalizeH="0" baseline="0" noProof="0" dirty="0" smtClean="0">
                <a:ln>
                  <a:noFill/>
                </a:ln>
                <a:solidFill>
                  <a:schemeClr val="tx1"/>
                </a:solidFill>
                <a:effectLst/>
                <a:uLnTx/>
                <a:uFillTx/>
                <a:latin typeface="+mn-lt"/>
                <a:ea typeface="+mn-ea"/>
                <a:cs typeface="+mn-cs"/>
              </a:rPr>
              <a:t>	</a:t>
            </a:r>
            <a:r>
              <a:rPr lang="ru-RU" sz="3200" dirty="0" smtClean="0"/>
              <a:t>Важным </a:t>
            </a:r>
            <a:r>
              <a:rPr lang="ru-RU" sz="3200" dirty="0" smtClean="0"/>
              <a:t>параметром альтернатора </a:t>
            </a:r>
            <a:r>
              <a:rPr lang="ru-RU" sz="3200" dirty="0" smtClean="0"/>
              <a:t>является материал</a:t>
            </a:r>
            <a:r>
              <a:rPr lang="ru-RU" sz="3200" dirty="0" smtClean="0"/>
              <a:t>, из которого </a:t>
            </a:r>
            <a:r>
              <a:rPr lang="ru-RU" sz="3200" dirty="0" smtClean="0"/>
              <a:t>выполнена </a:t>
            </a:r>
            <a:r>
              <a:rPr lang="ru-RU" sz="3200" dirty="0" smtClean="0"/>
              <a:t>его </a:t>
            </a:r>
            <a:r>
              <a:rPr lang="ru-RU" sz="3200" dirty="0" smtClean="0"/>
              <a:t>обмотка. </a:t>
            </a:r>
            <a:r>
              <a:rPr lang="ru-RU" sz="3200" dirty="0" smtClean="0"/>
              <a:t>Ведущие производители изготавливают </a:t>
            </a:r>
            <a:r>
              <a:rPr lang="ru-RU" sz="3200" dirty="0" smtClean="0"/>
              <a:t>обмотку </a:t>
            </a:r>
            <a:r>
              <a:rPr lang="ru-RU" sz="3200" dirty="0" smtClean="0"/>
              <a:t>исключительно из меди. </a:t>
            </a:r>
            <a:r>
              <a:rPr lang="ru-RU" sz="3200" dirty="0" smtClean="0"/>
              <a:t>Небольшие </a:t>
            </a:r>
            <a:r>
              <a:rPr lang="ru-RU" sz="3200" dirty="0" smtClean="0"/>
              <a:t>фирмы при производстве альтернатора могут применять алюминий, который гораздо дешевле. Но алюминий «проигрывает» меди по качеству свойств. Генератор, оборудованный альтернатором из алюминиевых обмоток, выдает менее стабильное напряжение. Еще одним недостатком алюминия является его быстрый износ, так как со временем он выгорает и теряет свои свойства. За счёт этого процесс «старения» происходит намного быстрее. Медь, напротив, при остывании возобновляет свои свойства до прежнего уровня</a:t>
            </a:r>
            <a:r>
              <a:rPr lang="ru-RU" sz="3200" dirty="0" smtClean="0"/>
              <a:t>.</a:t>
            </a:r>
          </a:p>
          <a:p>
            <a:pPr marL="342900" lvl="0" indent="-342900" algn="just">
              <a:spcBef>
                <a:spcPct val="20000"/>
              </a:spcBef>
            </a:pPr>
            <a:r>
              <a:rPr lang="ru-RU" sz="3200" dirty="0" smtClean="0"/>
              <a:t/>
            </a:r>
            <a:br>
              <a:rPr lang="ru-RU" sz="3200" dirty="0" smtClean="0"/>
            </a:br>
            <a:r>
              <a:rPr lang="ru-RU" sz="3200" b="1" dirty="0" smtClean="0"/>
              <a:t>«Lifan»:</a:t>
            </a:r>
            <a:r>
              <a:rPr lang="ru-RU" sz="3200" dirty="0" smtClean="0"/>
              <a:t> Весь модельный ряд генераторов компании «Lifan» наделен только медными обмотками альтернатора.</a:t>
            </a:r>
            <a:r>
              <a:rPr kumimoji="0" lang="ru-RU" sz="3200" b="0" i="0" u="none" strike="noStrike" kern="1200" cap="none" spc="0" normalizeH="0" baseline="0" noProof="0" dirty="0" smtClean="0">
                <a:ln>
                  <a:noFill/>
                </a:ln>
                <a:solidFill>
                  <a:schemeClr val="tx1"/>
                </a:solidFill>
                <a:effectLst/>
                <a:uLnTx/>
                <a:uFillTx/>
                <a:latin typeface="+mn-lt"/>
                <a:ea typeface="+mn-ea"/>
                <a:cs typeface="+mn-cs"/>
              </a:rPr>
              <a:t> </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a:bodyPr>
          <a:lstStyle/>
          <a:p>
            <a:r>
              <a:rPr lang="ru-RU" sz="2600" dirty="0" smtClean="0"/>
              <a:t>Какой лучше: синхронный или асинхронный?</a:t>
            </a:r>
            <a:endParaRPr lang="ru-RU" sz="2600" dirty="0"/>
          </a:p>
        </p:txBody>
      </p:sp>
      <p:sp>
        <p:nvSpPr>
          <p:cNvPr id="3" name="Содержимое 2"/>
          <p:cNvSpPr>
            <a:spLocks noGrp="1"/>
          </p:cNvSpPr>
          <p:nvPr>
            <p:ph idx="1"/>
          </p:nvPr>
        </p:nvSpPr>
        <p:spPr>
          <a:xfrm>
            <a:off x="467544" y="980728"/>
            <a:ext cx="8229600" cy="2232247"/>
          </a:xfrm>
        </p:spPr>
        <p:txBody>
          <a:bodyPr>
            <a:normAutofit fontScale="55000" lnSpcReduction="20000"/>
          </a:bodyPr>
          <a:lstStyle/>
          <a:p>
            <a:pPr algn="just">
              <a:buNone/>
            </a:pPr>
            <a:r>
              <a:rPr lang="ru-RU" dirty="0" smtClean="0"/>
              <a:t>	Сегодня </a:t>
            </a:r>
            <a:r>
              <a:rPr lang="ru-RU" dirty="0" smtClean="0"/>
              <a:t>уже довольно сложно найти бытовой генератор с асинхронным альтернатором. Конечно, у него также есть свои положительные стороны, к примеру, отличная приспособленность к перегрузкам. Но все же для бытового применения намного лучше подойдет синхронный генератор тока, так как у него гораздо стабильней параметры выдаваемого напряжения</a:t>
            </a:r>
            <a:r>
              <a:rPr lang="ru-RU" dirty="0" smtClean="0"/>
              <a:t>.</a:t>
            </a:r>
          </a:p>
          <a:p>
            <a:pPr algn="just">
              <a:buNone/>
            </a:pPr>
            <a:r>
              <a:rPr lang="ru-RU" dirty="0" smtClean="0"/>
              <a:t/>
            </a:r>
            <a:br>
              <a:rPr lang="ru-RU" dirty="0" smtClean="0"/>
            </a:br>
            <a:r>
              <a:rPr lang="ru-RU" b="1" dirty="0" smtClean="0"/>
              <a:t>«Lifan»:</a:t>
            </a:r>
            <a:r>
              <a:rPr lang="ru-RU" dirty="0" smtClean="0"/>
              <a:t> Весь модельный ряд генераторов компании «Lifan» оснащен только качественными синхронными альтернаторами</a:t>
            </a:r>
            <a:r>
              <a:rPr lang="ru-RU" dirty="0" smtClean="0"/>
              <a:t>.</a:t>
            </a:r>
            <a:endParaRPr lang="ru-RU" dirty="0"/>
          </a:p>
        </p:txBody>
      </p:sp>
      <p:sp>
        <p:nvSpPr>
          <p:cNvPr id="4" name="Заголовок 1"/>
          <p:cNvSpPr txBox="1">
            <a:spLocks/>
          </p:cNvSpPr>
          <p:nvPr/>
        </p:nvSpPr>
        <p:spPr>
          <a:xfrm>
            <a:off x="539552" y="3356992"/>
            <a:ext cx="8229600" cy="490066"/>
          </a:xfrm>
          <a:prstGeom prst="rect">
            <a:avLst/>
          </a:prstGeom>
        </p:spPr>
        <p:txBody>
          <a:bodyPr vert="horz" lIns="91440" tIns="45720" rIns="91440" bIns="45720" rtlCol="0" anchor="ctr">
            <a:normAutofit lnSpcReduction="10000"/>
          </a:bodyPr>
          <a:lstStyle/>
          <a:p>
            <a:pPr lvl="0" algn="ctr">
              <a:spcBef>
                <a:spcPct val="0"/>
              </a:spcBef>
            </a:pPr>
            <a:r>
              <a:rPr lang="ru-RU" sz="2800" dirty="0" smtClean="0"/>
              <a:t>Какой выбрать: щеточный или </a:t>
            </a:r>
            <a:r>
              <a:rPr lang="ru-RU" sz="2800" dirty="0" err="1" smtClean="0"/>
              <a:t>бесщеточный</a:t>
            </a:r>
            <a:r>
              <a:rPr lang="ru-RU" sz="2800" dirty="0" smtClean="0"/>
              <a:t>?</a:t>
            </a:r>
            <a:endParaRPr kumimoji="0" lang="ru-RU" sz="26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Содержимое 2"/>
          <p:cNvSpPr txBox="1">
            <a:spLocks/>
          </p:cNvSpPr>
          <p:nvPr/>
        </p:nvSpPr>
        <p:spPr>
          <a:xfrm>
            <a:off x="611560" y="3933056"/>
            <a:ext cx="8229600" cy="2376263"/>
          </a:xfrm>
          <a:prstGeom prst="rect">
            <a:avLst/>
          </a:prstGeom>
        </p:spPr>
        <p:txBody>
          <a:bodyPr vert="horz" lIns="91440" tIns="45720" rIns="91440" bIns="45720" rtlCol="0">
            <a:normAutofit/>
          </a:bodyPr>
          <a:lstStyle/>
          <a:p>
            <a:pPr marL="342900" lvl="0" indent="-342900" algn="just">
              <a:spcBef>
                <a:spcPct val="20000"/>
              </a:spcBef>
            </a:pPr>
            <a:r>
              <a:rPr kumimoji="0" lang="ru-RU" sz="3200" b="0" i="0" u="none" strike="noStrike" kern="1200" cap="none" spc="0" normalizeH="0" baseline="0" noProof="0" dirty="0" smtClean="0">
                <a:ln>
                  <a:noFill/>
                </a:ln>
                <a:solidFill>
                  <a:schemeClr val="tx1"/>
                </a:solidFill>
                <a:effectLst/>
                <a:uLnTx/>
                <a:uFillTx/>
                <a:latin typeface="+mn-lt"/>
                <a:ea typeface="+mn-ea"/>
                <a:cs typeface="+mn-cs"/>
              </a:rPr>
              <a:t>	</a:t>
            </a:r>
            <a:r>
              <a:rPr lang="ru-RU" dirty="0" smtClean="0"/>
              <a:t>Теоретически, </a:t>
            </a:r>
            <a:r>
              <a:rPr lang="ru-RU" dirty="0" err="1" smtClean="0"/>
              <a:t>бесщеточный</a:t>
            </a:r>
            <a:r>
              <a:rPr lang="ru-RU" dirty="0" smtClean="0"/>
              <a:t> генератор в меньшей степени подвержен поломкам, так как лишен подвижных частей. Также он достаточно </a:t>
            </a:r>
            <a:r>
              <a:rPr lang="ru-RU" dirty="0" smtClean="0"/>
              <a:t>непривередлив </a:t>
            </a:r>
            <a:r>
              <a:rPr lang="ru-RU" dirty="0" smtClean="0"/>
              <a:t>в обслуживании. Но на практике для бытовых модификаций это особой роли не играет – щетка не самая </a:t>
            </a:r>
            <a:r>
              <a:rPr lang="ru-RU" dirty="0" err="1" smtClean="0"/>
              <a:t>быстроизнашеваемая</a:t>
            </a:r>
            <a:r>
              <a:rPr lang="ru-RU" dirty="0" smtClean="0"/>
              <a:t> деталь</a:t>
            </a:r>
            <a:r>
              <a:rPr lang="ru-RU" dirty="0" smtClean="0"/>
              <a:t>.</a:t>
            </a:r>
          </a:p>
          <a:p>
            <a:pPr marL="342900" lvl="0" indent="-342900" algn="just">
              <a:spcBef>
                <a:spcPct val="20000"/>
              </a:spcBef>
            </a:pPr>
            <a:r>
              <a:rPr lang="ru-RU" dirty="0" smtClean="0"/>
              <a:t/>
            </a:r>
            <a:br>
              <a:rPr lang="ru-RU" dirty="0" smtClean="0"/>
            </a:br>
            <a:r>
              <a:rPr lang="ru-RU" b="1" dirty="0" smtClean="0"/>
              <a:t>«Lifan»:</a:t>
            </a:r>
            <a:r>
              <a:rPr lang="ru-RU" dirty="0" smtClean="0"/>
              <a:t> Большинство генераторов компании «Lifan» оснащены щеточными синхронными альтернаторами</a:t>
            </a:r>
            <a:r>
              <a:rPr lang="ru-RU" dirty="0" smtClean="0"/>
              <a:t>.</a:t>
            </a:r>
            <a:endParaRPr kumimoji="0" lang="ru-RU"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ru-RU" sz="2800" dirty="0" smtClean="0"/>
              <a:t>Автомат защиты</a:t>
            </a:r>
            <a:endParaRPr lang="ru-RU" sz="2800" dirty="0"/>
          </a:p>
        </p:txBody>
      </p:sp>
      <p:sp>
        <p:nvSpPr>
          <p:cNvPr id="3" name="Содержимое 2"/>
          <p:cNvSpPr>
            <a:spLocks noGrp="1"/>
          </p:cNvSpPr>
          <p:nvPr>
            <p:ph idx="1"/>
          </p:nvPr>
        </p:nvSpPr>
        <p:spPr>
          <a:xfrm>
            <a:off x="467544" y="1412776"/>
            <a:ext cx="8229600" cy="4896543"/>
          </a:xfrm>
        </p:spPr>
        <p:txBody>
          <a:bodyPr>
            <a:normAutofit fontScale="55000" lnSpcReduction="20000"/>
          </a:bodyPr>
          <a:lstStyle/>
          <a:p>
            <a:pPr algn="just">
              <a:buNone/>
            </a:pPr>
            <a:r>
              <a:rPr lang="ru-RU" dirty="0" smtClean="0"/>
              <a:t>	Выходное </a:t>
            </a:r>
            <a:r>
              <a:rPr lang="ru-RU" dirty="0" smtClean="0"/>
              <a:t>напряжение генератора стабильно (220В), его мощность меняется соответственно генерируемому току. Если на протяжении длительного времени генератор выдает мощность, которая превышает его рабочую, происходит нагрев обмоток, что приводит к их сгоранию. Не допустить перегрева обмоток помогает автомат защиты, который работает по принципу автоматического предохранителя. При достижении обмотками недопустимо высокой температуры, автомат защиты срабатывает, переводя двигатель в режим холостого хода</a:t>
            </a:r>
            <a:r>
              <a:rPr lang="ru-RU" dirty="0" smtClean="0"/>
              <a:t>.</a:t>
            </a:r>
          </a:p>
          <a:p>
            <a:pPr algn="just">
              <a:buNone/>
            </a:pPr>
            <a:r>
              <a:rPr lang="ru-RU" dirty="0" smtClean="0"/>
              <a:t/>
            </a:r>
            <a:br>
              <a:rPr lang="ru-RU" dirty="0" smtClean="0"/>
            </a:br>
            <a:r>
              <a:rPr lang="ru-RU" dirty="0" smtClean="0"/>
              <a:t>От уровня перегрузки зависит скорость реагирования автомата защиты. Но стоит учитывать, что при сильной перегрузке двигатель «захлебнется» раньше, чем успеет сработать автомат защиты</a:t>
            </a:r>
            <a:r>
              <a:rPr lang="ru-RU" dirty="0" smtClean="0"/>
              <a:t>.</a:t>
            </a:r>
          </a:p>
          <a:p>
            <a:pPr algn="just">
              <a:buNone/>
            </a:pPr>
            <a:r>
              <a:rPr lang="ru-RU" dirty="0" smtClean="0"/>
              <a:t> </a:t>
            </a:r>
            <a:br>
              <a:rPr lang="ru-RU" dirty="0" smtClean="0"/>
            </a:br>
            <a:r>
              <a:rPr lang="ru-RU" dirty="0" smtClean="0"/>
              <a:t>Он должен обязательно быть установленным на генератор, ведь это не только защита генератора от возможных перегрузок, но и условие безопасной его работы</a:t>
            </a:r>
            <a:r>
              <a:rPr lang="ru-RU" dirty="0" smtClean="0"/>
              <a:t>.</a:t>
            </a:r>
          </a:p>
          <a:p>
            <a:pPr algn="just">
              <a:buNone/>
            </a:pPr>
            <a:r>
              <a:rPr lang="ru-RU" dirty="0" smtClean="0"/>
              <a:t/>
            </a:r>
            <a:br>
              <a:rPr lang="ru-RU" dirty="0" smtClean="0"/>
            </a:br>
            <a:r>
              <a:rPr lang="ru-RU" b="1" dirty="0" smtClean="0"/>
              <a:t>«Lifan»:</a:t>
            </a:r>
            <a:r>
              <a:rPr lang="ru-RU" dirty="0" smtClean="0"/>
              <a:t> Весь модельный ряд генераторов компании «Lifan» наделен автоматом защиты 220-вольтовой цепи переменного тока, а также плавкий предохранитель, который предохраняет 12-вольтовую цепь постоянного тока</a:t>
            </a:r>
            <a:r>
              <a:rPr lang="ru-RU" dirty="0" smtClean="0"/>
              <a:t>.</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ru-RU" sz="2600" dirty="0" smtClean="0"/>
              <a:t>Гарантия, обслуживание и сервис</a:t>
            </a:r>
            <a:endParaRPr lang="ru-RU" sz="2600" dirty="0"/>
          </a:p>
        </p:txBody>
      </p:sp>
      <p:sp>
        <p:nvSpPr>
          <p:cNvPr id="3" name="Содержимое 2"/>
          <p:cNvSpPr>
            <a:spLocks noGrp="1"/>
          </p:cNvSpPr>
          <p:nvPr>
            <p:ph idx="1"/>
          </p:nvPr>
        </p:nvSpPr>
        <p:spPr/>
        <p:txBody>
          <a:bodyPr>
            <a:normAutofit/>
          </a:bodyPr>
          <a:lstStyle/>
          <a:p>
            <a:pPr algn="just">
              <a:buNone/>
            </a:pPr>
            <a:r>
              <a:rPr lang="ru-RU" sz="1800" dirty="0" smtClean="0"/>
              <a:t>	Как </a:t>
            </a:r>
            <a:r>
              <a:rPr lang="ru-RU" sz="1800" dirty="0" smtClean="0"/>
              <a:t>и любое другое оборудование, состоящее из двигателя, нуждается в специальном сервисном обслуживании и надлежащем уходе. Со стечением времени и длительной эксплуатацией некоторые детали должны быть заменены для продолжения стабильной и бесперебойной работы. Поэтому для потребителя очень важно, чтобы производитель обладал авторизированным сервисом и обеспечивал необходимыми запасными частями для генераторов</a:t>
            </a:r>
            <a:r>
              <a:rPr lang="ru-RU" sz="1800" dirty="0" smtClean="0"/>
              <a:t>.</a:t>
            </a:r>
          </a:p>
          <a:p>
            <a:pPr algn="just">
              <a:buNone/>
            </a:pPr>
            <a:r>
              <a:rPr lang="ru-RU" sz="1800" dirty="0" smtClean="0"/>
              <a:t>	</a:t>
            </a:r>
            <a:r>
              <a:rPr lang="ru-RU" sz="1800" b="1" dirty="0" smtClean="0"/>
              <a:t>«ВНИМАНИЕ: перед запуском ознакомьтесь с инструкцией» – главное правило для любой техники.</a:t>
            </a:r>
          </a:p>
          <a:p>
            <a:pPr algn="just">
              <a:buNone/>
            </a:pPr>
            <a:r>
              <a:rPr lang="ru-RU" sz="1800" dirty="0" smtClean="0"/>
              <a:t/>
            </a:r>
            <a:br>
              <a:rPr lang="ru-RU" sz="1800" dirty="0" smtClean="0"/>
            </a:br>
            <a:r>
              <a:rPr lang="ru-RU" sz="1800" b="1" dirty="0" smtClean="0"/>
              <a:t>«Lifan»:</a:t>
            </a:r>
            <a:r>
              <a:rPr lang="ru-RU" sz="1800" dirty="0" smtClean="0"/>
              <a:t> Компания «Lifan» имеет разветвленную сеть сервисных центров, </a:t>
            </a:r>
            <a:r>
              <a:rPr lang="ru-RU" sz="1800" dirty="0" smtClean="0"/>
              <a:t>обслуживающих </a:t>
            </a:r>
            <a:r>
              <a:rPr lang="ru-RU" sz="1800" dirty="0" smtClean="0"/>
              <a:t>весь модельный ряд своих генераторов. На каждую модель генераторов «Lifan» есть свой срок гарантийного </a:t>
            </a:r>
            <a:r>
              <a:rPr lang="ru-RU" sz="1800" dirty="0" smtClean="0"/>
              <a:t>обслуживания, указанный в паспорте и он составляет 12 месяцев с момента продажи и надлежащего оформления документов.</a:t>
            </a:r>
            <a:endParaRPr lang="ru-RU"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КИТАЙ\РАССЫЛКИ\lifan_logo-315x187.png"/>
          <p:cNvPicPr>
            <a:picLocks noChangeAspect="1" noChangeArrowheads="1"/>
          </p:cNvPicPr>
          <p:nvPr/>
        </p:nvPicPr>
        <p:blipFill>
          <a:blip r:embed="rId2" cstate="print"/>
          <a:srcRect/>
          <a:stretch>
            <a:fillRect/>
          </a:stretch>
        </p:blipFill>
        <p:spPr bwMode="auto">
          <a:xfrm>
            <a:off x="683568" y="908720"/>
            <a:ext cx="7944371" cy="471618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rmAutofit fontScale="90000"/>
          </a:bodyPr>
          <a:lstStyle/>
          <a:p>
            <a:r>
              <a:rPr lang="ru-RU" dirty="0" smtClean="0"/>
              <a:t>Что такое генератор</a:t>
            </a:r>
            <a:endParaRPr lang="ru-RU" dirty="0"/>
          </a:p>
        </p:txBody>
      </p:sp>
      <p:sp>
        <p:nvSpPr>
          <p:cNvPr id="3" name="Содержимое 2"/>
          <p:cNvSpPr>
            <a:spLocks noGrp="1"/>
          </p:cNvSpPr>
          <p:nvPr>
            <p:ph idx="1"/>
          </p:nvPr>
        </p:nvSpPr>
        <p:spPr>
          <a:xfrm>
            <a:off x="428596" y="857232"/>
            <a:ext cx="8229600" cy="2500329"/>
          </a:xfrm>
        </p:spPr>
        <p:txBody>
          <a:bodyPr>
            <a:normAutofit/>
          </a:bodyPr>
          <a:lstStyle/>
          <a:p>
            <a:pPr algn="just">
              <a:buNone/>
            </a:pPr>
            <a:r>
              <a:rPr lang="ru-RU" sz="2800" dirty="0" smtClean="0"/>
              <a:t>	</a:t>
            </a:r>
            <a:r>
              <a:rPr lang="ru-RU" sz="2800" u="sng" dirty="0" smtClean="0"/>
              <a:t>Генератор</a:t>
            </a:r>
            <a:r>
              <a:rPr lang="ru-RU" sz="2800" dirty="0" smtClean="0"/>
              <a:t> – </a:t>
            </a:r>
            <a:r>
              <a:rPr lang="ru-RU" sz="2400" dirty="0" smtClean="0"/>
              <a:t>устройство преобразования механической энергии вращения двигателя внутреннего сгорания в электрическую. Основное предназначение – обеспечение потребителей электроэнергией. Т.к. напряжение остается практически постоянным, при увеличении нагрузки фактически меняется только сила вырабатываемого тока.</a:t>
            </a:r>
            <a:endParaRPr lang="ru-RU" sz="2400" dirty="0"/>
          </a:p>
        </p:txBody>
      </p:sp>
      <p:sp>
        <p:nvSpPr>
          <p:cNvPr id="5" name="Заголовок 1"/>
          <p:cNvSpPr txBox="1">
            <a:spLocks/>
          </p:cNvSpPr>
          <p:nvPr/>
        </p:nvSpPr>
        <p:spPr>
          <a:xfrm>
            <a:off x="571472" y="3286124"/>
            <a:ext cx="8229600" cy="50006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000" b="0" i="0" u="none" strike="noStrike" kern="1200" cap="none" spc="0" normalizeH="0" baseline="0" noProof="0" dirty="0" smtClean="0">
                <a:ln>
                  <a:noFill/>
                </a:ln>
                <a:solidFill>
                  <a:schemeClr val="tx1"/>
                </a:solidFill>
                <a:effectLst/>
                <a:uLnTx/>
                <a:uFillTx/>
                <a:latin typeface="+mj-lt"/>
                <a:ea typeface="+mj-ea"/>
                <a:cs typeface="+mj-cs"/>
              </a:rPr>
              <a:t>Мощность</a:t>
            </a:r>
          </a:p>
        </p:txBody>
      </p:sp>
      <p:sp>
        <p:nvSpPr>
          <p:cNvPr id="6" name="Содержимое 2"/>
          <p:cNvSpPr txBox="1">
            <a:spLocks/>
          </p:cNvSpPr>
          <p:nvPr/>
        </p:nvSpPr>
        <p:spPr>
          <a:xfrm>
            <a:off x="571472" y="4000504"/>
            <a:ext cx="8229600" cy="2500329"/>
          </a:xfrm>
          <a:prstGeom prst="rect">
            <a:avLst/>
          </a:prstGeom>
        </p:spPr>
        <p:txBody>
          <a:bodyPr vert="horz" lIns="91440" tIns="45720" rIns="91440" bIns="45720" rtlCol="0">
            <a:normAutofit fontScale="47500" lnSpcReduction="20000"/>
          </a:bodyPr>
          <a:lstStyle/>
          <a:p>
            <a:pPr marL="342900" lvl="0" indent="-342900" algn="just">
              <a:lnSpc>
                <a:spcPct val="120000"/>
              </a:lnSpc>
              <a:spcBef>
                <a:spcPct val="20000"/>
              </a:spcBef>
            </a:pPr>
            <a:r>
              <a:rPr kumimoji="0" lang="ru-RU" sz="2800" b="0" i="0" u="none" strike="noStrike" kern="1200" cap="none" spc="0" normalizeH="0" baseline="0" noProof="0" dirty="0" smtClean="0">
                <a:ln>
                  <a:noFill/>
                </a:ln>
                <a:solidFill>
                  <a:schemeClr val="tx1"/>
                </a:solidFill>
                <a:effectLst/>
                <a:uLnTx/>
                <a:uFillTx/>
                <a:latin typeface="+mn-lt"/>
                <a:ea typeface="+mn-ea"/>
                <a:cs typeface="+mn-cs"/>
              </a:rPr>
              <a:t>	</a:t>
            </a:r>
            <a:r>
              <a:rPr lang="ru-RU" sz="5100" u="sng" dirty="0" smtClean="0"/>
              <a:t>Мощность</a:t>
            </a:r>
            <a:r>
              <a:rPr lang="ru-RU" sz="2800" dirty="0" smtClean="0"/>
              <a:t> </a:t>
            </a:r>
            <a:r>
              <a:rPr lang="ru-RU" sz="4400" dirty="0" smtClean="0"/>
              <a:t>- основная техническая характеристика генератора. </a:t>
            </a:r>
            <a:r>
              <a:rPr lang="ru-RU" sz="4400" u="sng" dirty="0" smtClean="0"/>
              <a:t>Рабочая мощность</a:t>
            </a:r>
            <a:r>
              <a:rPr lang="ru-RU" sz="4400" dirty="0" smtClean="0"/>
              <a:t> – это максимальная нагрузка, которую генератор может обеспечивать продолжительное время (час и более). </a:t>
            </a:r>
            <a:r>
              <a:rPr lang="ru-RU" sz="4400" u="sng" dirty="0" smtClean="0"/>
              <a:t>Максимальная мощность</a:t>
            </a:r>
            <a:r>
              <a:rPr lang="ru-RU" sz="4400" dirty="0" smtClean="0"/>
              <a:t> – нагрузка, которую генератор может обеспечивать кратковременно (несколько минут или даже секунд). Генераторы в течение нескольких секунд могут выдавать мощность выше максимальной. </a:t>
            </a:r>
            <a:endParaRPr kumimoji="0" lang="ru-RU" sz="4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 подобрать генератор:</a:t>
            </a:r>
            <a:endParaRPr lang="ru-RU" dirty="0"/>
          </a:p>
        </p:txBody>
      </p:sp>
      <p:sp>
        <p:nvSpPr>
          <p:cNvPr id="3" name="Содержимое 2"/>
          <p:cNvSpPr>
            <a:spLocks noGrp="1"/>
          </p:cNvSpPr>
          <p:nvPr>
            <p:ph idx="1"/>
          </p:nvPr>
        </p:nvSpPr>
        <p:spPr>
          <a:xfrm>
            <a:off x="457200" y="1571612"/>
            <a:ext cx="8229600" cy="4929222"/>
          </a:xfrm>
        </p:spPr>
        <p:txBody>
          <a:bodyPr lIns="0" tIns="36000" rIns="36000" bIns="36000">
            <a:normAutofit fontScale="47500" lnSpcReduction="20000"/>
          </a:bodyPr>
          <a:lstStyle/>
          <a:p>
            <a:pPr algn="just">
              <a:buNone/>
            </a:pPr>
            <a:r>
              <a:rPr lang="ru-RU" dirty="0" smtClean="0"/>
              <a:t>	</a:t>
            </a:r>
            <a:r>
              <a:rPr lang="ru-RU" sz="3400" dirty="0" smtClean="0"/>
              <a:t>Необходимо рассчитать суммарную ожидаемую мощность потребления. </a:t>
            </a:r>
          </a:p>
          <a:p>
            <a:pPr algn="just">
              <a:buNone/>
            </a:pPr>
            <a:r>
              <a:rPr lang="ru-RU" sz="3400" dirty="0"/>
              <a:t>	</a:t>
            </a:r>
            <a:r>
              <a:rPr lang="ru-RU" sz="3400" dirty="0" smtClean="0"/>
              <a:t>Т.е. необходимо сложить мощность всех потребителей, требующих одновременного питания. Мощность потребления каждого прибора можно взять либо из его инструкции, либо с таблички, обычно прикрепляемой к электроприборам с тыльной стороны. Но внимание! Если питаемый прибор включает в себя электродвигатель, возможно, на табличке вы найдете отдельно значение потребляемой мощности и отдельно т.н. коэффициент реактивности – </a:t>
            </a:r>
            <a:r>
              <a:rPr lang="ru-RU" sz="3400" dirty="0" err="1" smtClean="0"/>
              <a:t>cosψ</a:t>
            </a:r>
            <a:r>
              <a:rPr lang="ru-RU" sz="3400" dirty="0" smtClean="0"/>
              <a:t>. Тогда указанную мощность прибора нужно разделить на </a:t>
            </a:r>
            <a:r>
              <a:rPr lang="ru-RU" sz="3400" dirty="0" err="1" smtClean="0"/>
              <a:t>cosψ</a:t>
            </a:r>
            <a:r>
              <a:rPr lang="ru-RU" sz="3400" dirty="0" smtClean="0"/>
              <a:t>. Например, если на табличке какого-либо прибора указана номинальная мощность 600Вт и </a:t>
            </a:r>
            <a:r>
              <a:rPr lang="ru-RU" sz="3400" dirty="0" err="1" smtClean="0"/>
              <a:t>cosψ</a:t>
            </a:r>
            <a:r>
              <a:rPr lang="ru-RU" sz="3400" dirty="0" smtClean="0"/>
              <a:t>=0,7, то полная мощность потребления этого прибора будет 600Вт/0,7=857Вт. </a:t>
            </a:r>
          </a:p>
          <a:p>
            <a:pPr algn="just">
              <a:buNone/>
            </a:pPr>
            <a:r>
              <a:rPr lang="ru-RU" sz="3400" dirty="0"/>
              <a:t>	</a:t>
            </a:r>
            <a:r>
              <a:rPr lang="ru-RU" sz="3400" dirty="0" smtClean="0"/>
              <a:t>Для приборов, у которых вся энергия преобразуется в тепло (лампы накаливания, электронагревательные плиты, электрочайники, обогреватели и т.д.), </a:t>
            </a:r>
            <a:r>
              <a:rPr lang="ru-RU" sz="3400" dirty="0" err="1" smtClean="0"/>
              <a:t>cosψ=1,0.</a:t>
            </a:r>
            <a:r>
              <a:rPr lang="ru-RU" sz="3400" dirty="0" smtClean="0"/>
              <a:t> </a:t>
            </a:r>
          </a:p>
          <a:p>
            <a:pPr algn="just">
              <a:buNone/>
            </a:pPr>
            <a:r>
              <a:rPr lang="ru-RU" sz="3400" dirty="0"/>
              <a:t>	</a:t>
            </a:r>
            <a:r>
              <a:rPr lang="ru-RU" sz="3400" dirty="0" smtClean="0"/>
              <a:t>Немаловажный показатель, это пусковые токи электрических двигателей. В момент запуска электрические двигатели потребляют мощность в разы больше, чем во время штатной работы. Поэтому не рекомендуется запускать разное оборудование одновременно. Большинство электродвигателей требует стартовую мощность в 3 раза выше рабочей. А абсолютным «чемпионом» по этому показателю является </a:t>
            </a:r>
            <a:r>
              <a:rPr lang="ru-RU" sz="3400" dirty="0" err="1" smtClean="0"/>
              <a:t>погружной</a:t>
            </a:r>
            <a:r>
              <a:rPr lang="ru-RU" sz="3400" dirty="0" smtClean="0"/>
              <a:t> насос – его пусковые токи могут до 9 раз (!) превышать рабочие. Генераторы могут выдерживать значительные мгновенные перегрузки, но не девятикратные. </a:t>
            </a:r>
          </a:p>
          <a:p>
            <a:pPr algn="just">
              <a:buNone/>
            </a:pPr>
            <a:r>
              <a:rPr lang="ru-RU" sz="3400" dirty="0"/>
              <a:t>	Н</a:t>
            </a:r>
            <a:r>
              <a:rPr lang="ru-RU" sz="3400" dirty="0" smtClean="0"/>
              <a:t>ужно помнить, что бензиновые генераторы не предназначены для длительной работы на пределе рабочей мощности – для них оптимальный режим постоянной нагрузки - не более 75% от рабочей (номинальной) мощности</a:t>
            </a:r>
            <a:r>
              <a:rPr lang="ru-RU" sz="3400" dirty="0" smtClean="0"/>
              <a:t>.</a:t>
            </a:r>
            <a:endParaRPr lang="ru-RU" sz="3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ru-RU" dirty="0" smtClean="0"/>
              <a:t>УСТРОЙСТВО ГЕНЕРАТОРА</a:t>
            </a:r>
            <a:endParaRPr lang="ru-RU" dirty="0"/>
          </a:p>
        </p:txBody>
      </p:sp>
      <p:sp>
        <p:nvSpPr>
          <p:cNvPr id="3" name="Содержимое 2"/>
          <p:cNvSpPr>
            <a:spLocks noGrp="1"/>
          </p:cNvSpPr>
          <p:nvPr>
            <p:ph idx="1"/>
          </p:nvPr>
        </p:nvSpPr>
        <p:spPr>
          <a:xfrm>
            <a:off x="457200" y="1071546"/>
            <a:ext cx="8229600" cy="5500726"/>
          </a:xfrm>
        </p:spPr>
        <p:txBody>
          <a:bodyPr lIns="0" tIns="36000" rIns="36000" bIns="36000">
            <a:normAutofit fontScale="40000" lnSpcReduction="20000"/>
          </a:bodyPr>
          <a:lstStyle/>
          <a:p>
            <a:pPr>
              <a:buNone/>
            </a:pPr>
            <a:r>
              <a:rPr lang="ru-RU" dirty="0" smtClean="0"/>
              <a:t>	</a:t>
            </a:r>
            <a:r>
              <a:rPr lang="ru-RU" sz="3500" b="1" u="sng" dirty="0" smtClean="0"/>
              <a:t>Главные </a:t>
            </a:r>
            <a:r>
              <a:rPr lang="ru-RU" sz="3500" b="1" u="sng" dirty="0"/>
              <a:t>узлы генератора – альтернатор и двигатель</a:t>
            </a:r>
            <a:r>
              <a:rPr lang="ru-RU" sz="3500" dirty="0"/>
              <a:t> (называют еще генератором тока). Именно характеристики этих составных частей обуславливают мощность, срок эксплуатации и целого ряда прочих важных характеристик генератора.</a:t>
            </a:r>
            <a:r>
              <a:rPr lang="ru-RU" sz="3500" dirty="0" smtClean="0"/>
              <a:t/>
            </a:r>
            <a:br>
              <a:rPr lang="ru-RU" sz="3500" dirty="0" smtClean="0"/>
            </a:br>
            <a:r>
              <a:rPr lang="ru-RU" sz="3500" dirty="0" smtClean="0"/>
              <a:t/>
            </a:r>
            <a:br>
              <a:rPr lang="ru-RU" sz="3500" dirty="0" smtClean="0"/>
            </a:br>
            <a:r>
              <a:rPr lang="ru-RU" sz="3500" dirty="0"/>
              <a:t>Другими не менее важными компонентами являются </a:t>
            </a:r>
            <a:r>
              <a:rPr lang="ru-RU" sz="3500" b="1" u="sng" dirty="0"/>
              <a:t>панель управления, глушитель, бензобак, система стартера</a:t>
            </a:r>
            <a:r>
              <a:rPr lang="ru-RU" sz="3500" dirty="0"/>
              <a:t> и прочие. От надежности и качества каждого из них зависит эффективность и стоимость генератора. </a:t>
            </a:r>
            <a:r>
              <a:rPr lang="ru-RU" sz="3500" dirty="0" smtClean="0"/>
              <a:t/>
            </a:r>
            <a:br>
              <a:rPr lang="ru-RU" sz="3500" dirty="0" smtClean="0"/>
            </a:br>
            <a:r>
              <a:rPr lang="ru-RU" sz="3500" dirty="0" smtClean="0"/>
              <a:t/>
            </a:r>
            <a:br>
              <a:rPr lang="ru-RU" sz="3500" dirty="0" smtClean="0"/>
            </a:br>
            <a:r>
              <a:rPr lang="ru-RU" sz="3500" b="1" u="sng" dirty="0"/>
              <a:t>Двигатель</a:t>
            </a:r>
            <a:r>
              <a:rPr lang="ru-RU" sz="3500" dirty="0" smtClean="0"/>
              <a:t/>
            </a:r>
            <a:br>
              <a:rPr lang="ru-RU" sz="3500" dirty="0" smtClean="0"/>
            </a:br>
            <a:r>
              <a:rPr lang="ru-RU" sz="3500" dirty="0"/>
              <a:t>Эта составляющая самая дорогая и габаритная в генераторе. Важной характеристикой двигателя является его мощность, так как ему необходимо вращать увесистый ротор альтернатора. Его габариты и вес влияет на мощность производимого им тока. Так для большого альтернатора необходим более мощный двигатель, чтобы ему по силам было его вращать. Также ресурс генератора и срок его эксплуатации напрямую зависит от мощности двигателя. </a:t>
            </a:r>
            <a:r>
              <a:rPr lang="ru-RU" sz="3500" dirty="0" smtClean="0"/>
              <a:t/>
            </a:r>
            <a:br>
              <a:rPr lang="ru-RU" sz="3500" dirty="0" smtClean="0"/>
            </a:br>
            <a:r>
              <a:rPr lang="ru-RU" sz="3500" dirty="0" smtClean="0"/>
              <a:t/>
            </a:r>
            <a:br>
              <a:rPr lang="ru-RU" sz="3500" dirty="0" smtClean="0"/>
            </a:br>
            <a:r>
              <a:rPr lang="ru-RU" sz="3500" b="1" u="sng" dirty="0"/>
              <a:t>Двухтактные и четырехтактные двигатели</a:t>
            </a:r>
            <a:r>
              <a:rPr lang="ru-RU" sz="3500" dirty="0" smtClean="0"/>
              <a:t/>
            </a:r>
            <a:br>
              <a:rPr lang="ru-RU" sz="3500" dirty="0" smtClean="0"/>
            </a:br>
            <a:r>
              <a:rPr lang="ru-RU" sz="3500" dirty="0"/>
              <a:t>На отдельных маломощных бензиновых модификациях генераторов ставят двухтактные двигатели. В изготовлении такие двигатели гораздо дешевле, но имеют в сравнении с четырехтактными двигателями намного меньший ресурс.</a:t>
            </a:r>
            <a:r>
              <a:rPr lang="ru-RU" sz="3500" dirty="0" smtClean="0"/>
              <a:t/>
            </a:r>
            <a:br>
              <a:rPr lang="ru-RU" sz="3500" dirty="0" smtClean="0"/>
            </a:br>
            <a:r>
              <a:rPr lang="ru-RU" sz="3500" b="1" dirty="0"/>
              <a:t>«Lifan»</a:t>
            </a:r>
            <a:r>
              <a:rPr lang="ru-RU" sz="3500" dirty="0"/>
              <a:t>: Из всего ассортимента компании только генератор  </a:t>
            </a:r>
            <a:r>
              <a:rPr lang="ru-RU" sz="3500" b="1" u="sng" dirty="0"/>
              <a:t>1200-A</a:t>
            </a:r>
            <a:r>
              <a:rPr lang="ru-RU" sz="3500" dirty="0"/>
              <a:t> обладает двухтактным двигателем. </a:t>
            </a:r>
            <a:r>
              <a:rPr lang="ru-RU" sz="3500" dirty="0" smtClean="0"/>
              <a:t/>
            </a:r>
            <a:br>
              <a:rPr lang="ru-RU" sz="3500" dirty="0" smtClean="0"/>
            </a:br>
            <a:r>
              <a:rPr lang="ru-RU" sz="3500" dirty="0" smtClean="0"/>
              <a:t/>
            </a:r>
            <a:br>
              <a:rPr lang="ru-RU" sz="3500" dirty="0" smtClean="0"/>
            </a:br>
            <a:r>
              <a:rPr lang="ru-RU" sz="3500" dirty="0"/>
              <a:t>Подавляющее большинство генераторов, которые производят хотя бы 1кВт электроэнергии, применяют четырехтактные двигатели. Преимущества таких типов двигателей предельно убедительны. Кроме большого ресурса, в использовании они очень удобны: в них нет необходимости смешивать бензин с маслом, ведь масло заливается в картер, которое в дальнейшем заменяется через некоторое время работы. Сегодня наибольшей популярностью пользуются двигатели с верхним расположением клапанов – они обладают наибольшим рабочим ресурсом.</a:t>
            </a:r>
            <a:r>
              <a:rPr lang="ru-RU" sz="3500" dirty="0" smtClean="0"/>
              <a:t/>
            </a:r>
            <a:br>
              <a:rPr lang="ru-RU" sz="3500" dirty="0" smtClean="0"/>
            </a:br>
            <a:r>
              <a:rPr lang="ru-RU" sz="3500" b="1" dirty="0"/>
              <a:t>«Lifan»</a:t>
            </a:r>
            <a:r>
              <a:rPr lang="ru-RU" sz="3500" dirty="0"/>
              <a:t>: Весь модельный ряд генераторов компании «Lifan» имеет верхнее месторасположение клапанов двигателя.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500066"/>
          </a:xfrm>
        </p:spPr>
        <p:txBody>
          <a:bodyPr>
            <a:normAutofit fontScale="90000"/>
          </a:bodyPr>
          <a:lstStyle/>
          <a:p>
            <a:r>
              <a:rPr lang="ru-RU" sz="3200" dirty="0">
                <a:latin typeface="+mn-lt"/>
              </a:rPr>
              <a:t>Число цилиндров и рабочий объем</a:t>
            </a:r>
          </a:p>
        </p:txBody>
      </p:sp>
      <p:sp>
        <p:nvSpPr>
          <p:cNvPr id="3" name="Содержимое 2"/>
          <p:cNvSpPr>
            <a:spLocks noGrp="1"/>
          </p:cNvSpPr>
          <p:nvPr>
            <p:ph idx="1"/>
          </p:nvPr>
        </p:nvSpPr>
        <p:spPr>
          <a:xfrm>
            <a:off x="428596" y="714357"/>
            <a:ext cx="8229600" cy="1714512"/>
          </a:xfrm>
        </p:spPr>
        <p:txBody>
          <a:bodyPr lIns="0" tIns="36000" rIns="36000" bIns="36000">
            <a:normAutofit fontScale="40000" lnSpcReduction="20000"/>
          </a:bodyPr>
          <a:lstStyle/>
          <a:p>
            <a:pPr algn="just">
              <a:buNone/>
            </a:pPr>
            <a:r>
              <a:rPr lang="ru-RU" dirty="0" smtClean="0"/>
              <a:t>	</a:t>
            </a:r>
            <a:r>
              <a:rPr lang="ru-RU" sz="3500" dirty="0" smtClean="0"/>
              <a:t>Довольно </a:t>
            </a:r>
            <a:r>
              <a:rPr lang="ru-RU" sz="3500" dirty="0"/>
              <a:t>важной и значительной характеристикой двигателя является число цилиндров и их объем. Двигатель с большим рабочим объемом прослужит гораздо дольше (Потребление топлива, конечно, у него несколько выше). Число цилиндров также не маловажный параметр. Двухцилиндровый двигатель наделен большим сроком эксплуатации при интенсивной работе, чем одноцилиндровая модель двигателя. Даже интервал мощности, в котором «встречаются» оба типа двигателей достаточно не большой</a:t>
            </a:r>
            <a:r>
              <a:rPr lang="ru-RU" sz="3500" dirty="0" smtClean="0"/>
              <a:t>.                                                    </a:t>
            </a:r>
            <a:r>
              <a:rPr lang="ru-RU" sz="3500" dirty="0"/>
              <a:t> </a:t>
            </a:r>
            <a:r>
              <a:rPr lang="ru-RU" sz="3500" dirty="0" smtClean="0"/>
              <a:t/>
            </a:r>
            <a:br>
              <a:rPr lang="ru-RU" sz="3500" dirty="0" smtClean="0"/>
            </a:br>
            <a:r>
              <a:rPr lang="ru-RU" sz="3500" b="1" dirty="0"/>
              <a:t>«Lifan»</a:t>
            </a:r>
            <a:r>
              <a:rPr lang="ru-RU" sz="3500" dirty="0"/>
              <a:t>: генераторы свыше 6 кВт, наделены двухцилиндровым двигателем мощностью 24 л.с</a:t>
            </a:r>
            <a:r>
              <a:rPr lang="ru-RU" sz="3500" dirty="0" smtClean="0"/>
              <a:t>. </a:t>
            </a:r>
            <a:r>
              <a:rPr lang="ru-RU" sz="3500" dirty="0"/>
              <a:t>Большинство генераторов компании </a:t>
            </a:r>
            <a:r>
              <a:rPr lang="ru-RU" sz="3500" b="1" dirty="0"/>
              <a:t>«Lifan»</a:t>
            </a:r>
            <a:r>
              <a:rPr lang="ru-RU" sz="3500" dirty="0"/>
              <a:t> оснащены одноцилиндровыми двигателями различной мощности и объема.</a:t>
            </a:r>
          </a:p>
        </p:txBody>
      </p:sp>
      <p:sp>
        <p:nvSpPr>
          <p:cNvPr id="4" name="Заголовок 1"/>
          <p:cNvSpPr txBox="1">
            <a:spLocks/>
          </p:cNvSpPr>
          <p:nvPr/>
        </p:nvSpPr>
        <p:spPr>
          <a:xfrm>
            <a:off x="642910" y="2428868"/>
            <a:ext cx="8229600" cy="500066"/>
          </a:xfrm>
          <a:prstGeom prst="rect">
            <a:avLst/>
          </a:prstGeom>
        </p:spPr>
        <p:txBody>
          <a:bodyPr vert="horz" lIns="91440" tIns="45720" rIns="91440" bIns="45720" rtlCol="0" anchor="ctr">
            <a:normAutofit fontScale="90000" lnSpcReduction="10000"/>
          </a:bodyPr>
          <a:lstStyle/>
          <a:p>
            <a:pPr lvl="0" algn="ctr">
              <a:spcBef>
                <a:spcPct val="0"/>
              </a:spcBef>
            </a:pPr>
            <a:r>
              <a:rPr lang="ru-RU" sz="3200" dirty="0"/>
              <a:t>Оборотистость двигателя</a:t>
            </a:r>
            <a:endParaRPr kumimoji="0" lang="ru-RU" sz="2900" b="0" i="0" u="none" strike="noStrike" kern="1200" cap="none" spc="0" normalizeH="0" baseline="0" noProof="0" dirty="0" smtClean="0">
              <a:ln>
                <a:noFill/>
              </a:ln>
              <a:solidFill>
                <a:schemeClr val="tx1"/>
              </a:solidFill>
              <a:effectLst/>
              <a:uLnTx/>
              <a:uFillTx/>
              <a:ea typeface="+mj-ea"/>
              <a:cs typeface="+mj-cs"/>
            </a:endParaRPr>
          </a:p>
        </p:txBody>
      </p:sp>
      <p:sp>
        <p:nvSpPr>
          <p:cNvPr id="5" name="Содержимое 2"/>
          <p:cNvSpPr txBox="1">
            <a:spLocks/>
          </p:cNvSpPr>
          <p:nvPr/>
        </p:nvSpPr>
        <p:spPr>
          <a:xfrm>
            <a:off x="428596" y="2928934"/>
            <a:ext cx="8372476" cy="1928826"/>
          </a:xfrm>
          <a:prstGeom prst="rect">
            <a:avLst/>
          </a:prstGeom>
        </p:spPr>
        <p:txBody>
          <a:bodyPr vert="horz" lIns="0" tIns="36000" rIns="36000" bIns="36000" rtlCol="0">
            <a:normAutofit fontScale="70000" lnSpcReduction="20000"/>
          </a:bodyPr>
          <a:lstStyle/>
          <a:p>
            <a:pPr marL="342900" lvl="0" indent="-342900" algn="just">
              <a:lnSpc>
                <a:spcPct val="110000"/>
              </a:lnSpc>
              <a:spcBef>
                <a:spcPct val="20000"/>
              </a:spcBef>
            </a:pPr>
            <a:r>
              <a:rPr lang="ru-RU" sz="3200" dirty="0"/>
              <a:t>	</a:t>
            </a:r>
            <a:r>
              <a:rPr lang="ru-RU" sz="2000" dirty="0" smtClean="0"/>
              <a:t>Подавляющее </a:t>
            </a:r>
            <a:r>
              <a:rPr lang="ru-RU" sz="2000" dirty="0"/>
              <a:t>большинство генераторных двигателей, которые предназначены для бытового </a:t>
            </a:r>
            <a:r>
              <a:rPr lang="ru-RU" sz="2000" dirty="0" smtClean="0"/>
              <a:t>и полупрофессионального </a:t>
            </a:r>
            <a:r>
              <a:rPr lang="ru-RU" sz="2000" dirty="0"/>
              <a:t>использования, рассчитаны на 3000 об/мин. Производственные же двигатели рассчитаны на 1500 об/мин. Но низко-оборотистые двигатели </a:t>
            </a:r>
            <a:r>
              <a:rPr lang="ru-RU" sz="2000" dirty="0" smtClean="0"/>
              <a:t>в </a:t>
            </a:r>
            <a:r>
              <a:rPr lang="ru-RU" sz="2000" dirty="0"/>
              <a:t>очень редких случаях могут иметь мощность ниже 20 л/с. Это позволяет двигателям такой мощности выдавать </a:t>
            </a:r>
            <a:r>
              <a:rPr lang="ru-RU" sz="2000" dirty="0" smtClean="0"/>
              <a:t>до 10 кВт.</a:t>
            </a:r>
          </a:p>
          <a:p>
            <a:pPr marL="342900" lvl="0" indent="-342900" algn="just">
              <a:lnSpc>
                <a:spcPct val="110000"/>
              </a:lnSpc>
              <a:spcBef>
                <a:spcPct val="20000"/>
              </a:spcBef>
            </a:pPr>
            <a:r>
              <a:rPr lang="ru-RU" sz="2000" dirty="0" smtClean="0"/>
              <a:t/>
            </a:r>
            <a:br>
              <a:rPr lang="ru-RU" sz="2000" dirty="0" smtClean="0"/>
            </a:br>
            <a:r>
              <a:rPr lang="ru-RU" sz="2000" b="1" dirty="0" smtClean="0"/>
              <a:t>«Lifan</a:t>
            </a:r>
            <a:r>
              <a:rPr lang="ru-RU" sz="2000" b="1" dirty="0"/>
              <a:t>»</a:t>
            </a:r>
            <a:r>
              <a:rPr lang="ru-RU" sz="2000" dirty="0"/>
              <a:t>: Все модели генераторов компании «Lifan» имеют рабочую оборотистость двигателя в 3000 об/мин.</a:t>
            </a:r>
            <a:endParaRPr kumimoji="0" lang="ru-RU"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Заголовок 1"/>
          <p:cNvSpPr txBox="1">
            <a:spLocks/>
          </p:cNvSpPr>
          <p:nvPr/>
        </p:nvSpPr>
        <p:spPr>
          <a:xfrm>
            <a:off x="714348" y="4429132"/>
            <a:ext cx="8229600" cy="500066"/>
          </a:xfrm>
          <a:prstGeom prst="rect">
            <a:avLst/>
          </a:prstGeom>
        </p:spPr>
        <p:txBody>
          <a:bodyPr vert="horz" lIns="91440" tIns="45720" rIns="91440" bIns="45720" rtlCol="0" anchor="ctr">
            <a:noAutofit/>
          </a:bodyPr>
          <a:lstStyle/>
          <a:p>
            <a:pPr lvl="0" algn="ctr">
              <a:spcBef>
                <a:spcPct val="0"/>
              </a:spcBef>
            </a:pPr>
            <a:r>
              <a:rPr lang="ru-RU" sz="2900" dirty="0"/>
              <a:t>Применяемые системы охлаждения</a:t>
            </a:r>
            <a:endParaRPr kumimoji="0" lang="ru-RU" sz="2900" b="0" i="0" u="none" strike="noStrike" kern="1200" cap="none" spc="0" normalizeH="0" baseline="0" noProof="0" dirty="0" smtClean="0">
              <a:ln>
                <a:noFill/>
              </a:ln>
              <a:solidFill>
                <a:schemeClr val="tx1"/>
              </a:solidFill>
              <a:effectLst/>
              <a:uLnTx/>
              <a:uFillTx/>
              <a:ea typeface="+mj-ea"/>
              <a:cs typeface="+mj-cs"/>
            </a:endParaRPr>
          </a:p>
        </p:txBody>
      </p:sp>
      <p:sp>
        <p:nvSpPr>
          <p:cNvPr id="7" name="Содержимое 2"/>
          <p:cNvSpPr txBox="1">
            <a:spLocks/>
          </p:cNvSpPr>
          <p:nvPr/>
        </p:nvSpPr>
        <p:spPr>
          <a:xfrm>
            <a:off x="428596" y="4929198"/>
            <a:ext cx="8429684" cy="1714512"/>
          </a:xfrm>
          <a:prstGeom prst="rect">
            <a:avLst/>
          </a:prstGeom>
        </p:spPr>
        <p:txBody>
          <a:bodyPr vert="horz" lIns="0" tIns="36000" rIns="36000" bIns="36000" rtlCol="0">
            <a:normAutofit lnSpcReduction="10000"/>
          </a:bodyPr>
          <a:lstStyle/>
          <a:p>
            <a:pPr marL="342900" lvl="0" indent="-342900" algn="just">
              <a:spcBef>
                <a:spcPct val="20000"/>
              </a:spcBef>
            </a:pPr>
            <a:r>
              <a:rPr kumimoji="0" lang="ru-RU" sz="3200" b="0" i="0" u="none" strike="noStrike" kern="1200" cap="none" spc="0" normalizeH="0" baseline="0" noProof="0" dirty="0" smtClean="0">
                <a:ln>
                  <a:noFill/>
                </a:ln>
                <a:solidFill>
                  <a:schemeClr val="tx1"/>
                </a:solidFill>
                <a:effectLst/>
                <a:uLnTx/>
                <a:uFillTx/>
                <a:latin typeface="+mn-lt"/>
                <a:ea typeface="+mn-ea"/>
                <a:cs typeface="+mn-cs"/>
              </a:rPr>
              <a:t>	</a:t>
            </a:r>
            <a:r>
              <a:rPr lang="ru-RU" sz="1400" dirty="0"/>
              <a:t>В бытовых и полупрофессиональных модификациях генераторов применяется воздушное охлаждение. В отдельных промышленных дизельных генераторах применяется водяное охлаждение, которое нуждается в специальном оборудовании. Зачастую это низко-оборотистые электростанции. Рентабельность профессиональных станций довольно высока, так как срок их службы намного больше бытового генератора с воздушным охлаждением</a:t>
            </a:r>
            <a:r>
              <a:rPr lang="ru-RU" sz="1400" dirty="0" smtClean="0"/>
              <a:t>.</a:t>
            </a:r>
          </a:p>
          <a:p>
            <a:pPr marL="342900" lvl="0" indent="-342900" algn="just">
              <a:spcBef>
                <a:spcPct val="20000"/>
              </a:spcBef>
            </a:pPr>
            <a:r>
              <a:rPr lang="ru-RU" sz="1400" dirty="0" smtClean="0"/>
              <a:t/>
            </a:r>
            <a:br>
              <a:rPr lang="ru-RU" sz="1400" dirty="0" smtClean="0"/>
            </a:br>
            <a:r>
              <a:rPr lang="ru-RU" sz="1400" dirty="0"/>
              <a:t> </a:t>
            </a:r>
            <a:r>
              <a:rPr lang="ru-RU" sz="1400" b="1" dirty="0" smtClean="0"/>
              <a:t>«</a:t>
            </a:r>
            <a:r>
              <a:rPr lang="ru-RU" sz="1400" b="1" dirty="0"/>
              <a:t>Lifan»</a:t>
            </a:r>
            <a:r>
              <a:rPr lang="ru-RU" sz="1400" dirty="0"/>
              <a:t>: Генераторы «Lifan» наделены воздушным охлаждением.</a:t>
            </a:r>
            <a:endParaRPr kumimoji="0" lang="ru-RU" sz="1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4071942"/>
            <a:ext cx="8229600" cy="2357454"/>
          </a:xfrm>
        </p:spPr>
        <p:txBody>
          <a:bodyPr lIns="0" tIns="36000" rIns="36000" bIns="36000">
            <a:normAutofit fontScale="47500" lnSpcReduction="20000"/>
          </a:bodyPr>
          <a:lstStyle/>
          <a:p>
            <a:pPr algn="just">
              <a:buNone/>
            </a:pPr>
            <a:r>
              <a:rPr lang="ru-RU" sz="3400" dirty="0" smtClean="0"/>
              <a:t>	</a:t>
            </a:r>
            <a:r>
              <a:rPr lang="ru-RU" sz="3400" b="1" dirty="0" smtClean="0"/>
              <a:t>Бензиновые </a:t>
            </a:r>
            <a:r>
              <a:rPr lang="ru-RU" sz="3400" b="1" dirty="0"/>
              <a:t>генераторы являются самыми используемыми и востребованными</a:t>
            </a:r>
            <a:r>
              <a:rPr lang="ru-RU" sz="3400" dirty="0"/>
              <a:t> </a:t>
            </a:r>
            <a:r>
              <a:rPr lang="ru-RU" sz="3400" dirty="0" smtClean="0"/>
              <a:t>среди потребителей</a:t>
            </a:r>
            <a:r>
              <a:rPr lang="ru-RU" sz="3400" dirty="0"/>
              <a:t>. Большинство моделей данного типа в качестве топлива используют марку бензина </a:t>
            </a:r>
            <a:r>
              <a:rPr lang="ru-RU" sz="3400" dirty="0" smtClean="0"/>
              <a:t>АИ-92</a:t>
            </a:r>
            <a:r>
              <a:rPr lang="ru-RU" sz="3400" dirty="0"/>
              <a:t>. Они имеют ряд преимуществ: они не «привередливы», легко заводятся (даже при довольно низкой температуре), имеют конкурентоспособную стоимость, в отличие от газовых и дизельных аналогов. </a:t>
            </a:r>
            <a:r>
              <a:rPr lang="ru-RU" sz="3400" dirty="0" smtClean="0"/>
              <a:t> </a:t>
            </a:r>
          </a:p>
          <a:p>
            <a:pPr algn="just">
              <a:buNone/>
            </a:pPr>
            <a:r>
              <a:rPr lang="ru-RU" sz="3400" dirty="0" smtClean="0"/>
              <a:t/>
            </a:r>
            <a:br>
              <a:rPr lang="ru-RU" sz="3400" dirty="0" smtClean="0"/>
            </a:br>
            <a:r>
              <a:rPr lang="ru-RU" sz="3400" dirty="0"/>
              <a:t>Генераторы пользуются большой популярностью и широко </a:t>
            </a:r>
            <a:r>
              <a:rPr lang="ru-RU" sz="3400" dirty="0" smtClean="0"/>
              <a:t>распространены </a:t>
            </a:r>
            <a:r>
              <a:rPr lang="ru-RU" sz="3400" dirty="0"/>
              <a:t>при </a:t>
            </a:r>
            <a:r>
              <a:rPr lang="ru-RU" sz="3400" dirty="0" smtClean="0"/>
              <a:t>каких-либо </a:t>
            </a:r>
            <a:r>
              <a:rPr lang="ru-RU" sz="3400" dirty="0"/>
              <a:t>потребностях в аварийном источнике электроэнергии </a:t>
            </a:r>
            <a:r>
              <a:rPr lang="ru-RU" sz="3400" dirty="0" smtClean="0"/>
              <a:t>в </a:t>
            </a:r>
            <a:r>
              <a:rPr lang="ru-RU" sz="3400" dirty="0"/>
              <a:t>загородном доме и т.п</a:t>
            </a:r>
            <a:r>
              <a:rPr lang="ru-RU" sz="3400" dirty="0" smtClean="0"/>
              <a:t>.</a:t>
            </a:r>
          </a:p>
          <a:p>
            <a:pPr algn="just">
              <a:buNone/>
            </a:pPr>
            <a:r>
              <a:rPr lang="ru-RU" sz="3400" dirty="0" smtClean="0"/>
              <a:t/>
            </a:r>
            <a:br>
              <a:rPr lang="ru-RU" sz="3400" dirty="0" smtClean="0"/>
            </a:br>
            <a:r>
              <a:rPr lang="ru-RU" sz="3400" b="1" dirty="0"/>
              <a:t>«Lifan»</a:t>
            </a:r>
            <a:r>
              <a:rPr lang="ru-RU" sz="3400" dirty="0"/>
              <a:t>: Бензиновые генераторы компании «Lifan» маркируются аббревиатурой «GF». </a:t>
            </a:r>
          </a:p>
        </p:txBody>
      </p:sp>
      <p:pic>
        <p:nvPicPr>
          <p:cNvPr id="3074" name="Picture 2" descr="C:\Users\Akademiya Instrum\Desktop\6gf-4.jpg"/>
          <p:cNvPicPr>
            <a:picLocks noChangeAspect="1" noChangeArrowheads="1"/>
          </p:cNvPicPr>
          <p:nvPr/>
        </p:nvPicPr>
        <p:blipFill>
          <a:blip r:embed="rId2" cstate="print"/>
          <a:srcRect/>
          <a:stretch>
            <a:fillRect/>
          </a:stretch>
        </p:blipFill>
        <p:spPr bwMode="auto">
          <a:xfrm>
            <a:off x="2928926" y="0"/>
            <a:ext cx="3571900" cy="35719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ru-RU" sz="2600" dirty="0" smtClean="0"/>
              <a:t>Мобильность генератора</a:t>
            </a:r>
            <a:endParaRPr lang="ru-RU" sz="2600" dirty="0"/>
          </a:p>
        </p:txBody>
      </p:sp>
      <p:sp>
        <p:nvSpPr>
          <p:cNvPr id="3" name="Содержимое 2"/>
          <p:cNvSpPr>
            <a:spLocks noGrp="1"/>
          </p:cNvSpPr>
          <p:nvPr>
            <p:ph idx="1"/>
          </p:nvPr>
        </p:nvSpPr>
        <p:spPr>
          <a:xfrm>
            <a:off x="467544" y="836712"/>
            <a:ext cx="8229600" cy="2016224"/>
          </a:xfrm>
        </p:spPr>
        <p:txBody>
          <a:bodyPr>
            <a:normAutofit/>
          </a:bodyPr>
          <a:lstStyle/>
          <a:p>
            <a:pPr algn="just">
              <a:buNone/>
            </a:pPr>
            <a:r>
              <a:rPr lang="ru-RU" dirty="0" smtClean="0"/>
              <a:t>	</a:t>
            </a:r>
            <a:r>
              <a:rPr lang="ru-RU" sz="1800" dirty="0" smtClean="0"/>
              <a:t>Очень </a:t>
            </a:r>
            <a:r>
              <a:rPr lang="ru-RU" sz="1800" dirty="0" smtClean="0"/>
              <a:t>важным нюансом для генератора является его мобильность, так как большинство генераторов имеют слишком большой вес и перемещать его одному человеку непосильная задача. К тому же некоторые модели генераторов не оснащены колесами для передвижения. Приобретая ту или иную модель, следуют уточнить у продавца его характеристики мобильности</a:t>
            </a:r>
            <a:r>
              <a:rPr lang="ru-RU" sz="1800" dirty="0" smtClean="0"/>
              <a:t>.</a:t>
            </a:r>
          </a:p>
          <a:p>
            <a:pPr algn="just">
              <a:buNone/>
            </a:pPr>
            <a:r>
              <a:rPr lang="ru-RU" sz="1800" dirty="0" smtClean="0"/>
              <a:t>	</a:t>
            </a:r>
            <a:r>
              <a:rPr lang="en-US" sz="1800" b="1" dirty="0" smtClean="0"/>
              <a:t>«</a:t>
            </a:r>
            <a:r>
              <a:rPr lang="en-US" sz="1800" b="1" dirty="0" smtClean="0"/>
              <a:t>Lifan</a:t>
            </a:r>
            <a:r>
              <a:rPr lang="en-US" sz="1800" b="1" dirty="0" smtClean="0"/>
              <a:t>»:</a:t>
            </a:r>
            <a:r>
              <a:rPr lang="ru-RU" sz="1800" b="1" dirty="0" smtClean="0"/>
              <a:t> </a:t>
            </a:r>
            <a:r>
              <a:rPr lang="ru-RU" sz="1800" dirty="0" smtClean="0"/>
              <a:t>генераторы мощностью от 6кВт укомплектованы колесами и ручками.</a:t>
            </a:r>
            <a:endParaRPr lang="ru-RU" sz="1800" dirty="0"/>
          </a:p>
        </p:txBody>
      </p:sp>
      <p:pic>
        <p:nvPicPr>
          <p:cNvPr id="1027" name="Picture 3" descr="G:\КИТАЙ\РАССЫЛКИ\shassy1.jpg"/>
          <p:cNvPicPr>
            <a:picLocks noChangeAspect="1" noChangeArrowheads="1"/>
          </p:cNvPicPr>
          <p:nvPr/>
        </p:nvPicPr>
        <p:blipFill>
          <a:blip r:embed="rId2" cstate="print"/>
          <a:srcRect/>
          <a:stretch>
            <a:fillRect/>
          </a:stretch>
        </p:blipFill>
        <p:spPr bwMode="auto">
          <a:xfrm>
            <a:off x="1835696" y="3140968"/>
            <a:ext cx="5840689" cy="2952328"/>
          </a:xfrm>
          <a:prstGeom prst="rect">
            <a:avLst/>
          </a:prstGeom>
          <a:noFill/>
          <a:ln>
            <a:solidFill>
              <a:schemeClr val="tx1"/>
            </a:solid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634082"/>
          </a:xfrm>
        </p:spPr>
        <p:txBody>
          <a:bodyPr>
            <a:normAutofit/>
          </a:bodyPr>
          <a:lstStyle/>
          <a:p>
            <a:r>
              <a:rPr lang="ru-RU" sz="3200" dirty="0" smtClean="0"/>
              <a:t>«Действительно однофазный»</a:t>
            </a:r>
            <a:endParaRPr lang="ru-RU" sz="3200" dirty="0"/>
          </a:p>
        </p:txBody>
      </p:sp>
      <p:sp>
        <p:nvSpPr>
          <p:cNvPr id="3" name="Содержимое 2"/>
          <p:cNvSpPr>
            <a:spLocks noGrp="1"/>
          </p:cNvSpPr>
          <p:nvPr>
            <p:ph idx="1"/>
          </p:nvPr>
        </p:nvSpPr>
        <p:spPr>
          <a:xfrm>
            <a:off x="467544" y="980729"/>
            <a:ext cx="8229600" cy="3096343"/>
          </a:xfrm>
        </p:spPr>
        <p:txBody>
          <a:bodyPr>
            <a:normAutofit/>
          </a:bodyPr>
          <a:lstStyle/>
          <a:p>
            <a:pPr algn="just">
              <a:buNone/>
            </a:pPr>
            <a:r>
              <a:rPr lang="ru-RU" b="1" dirty="0" smtClean="0"/>
              <a:t>	</a:t>
            </a:r>
            <a:r>
              <a:rPr lang="ru-RU" sz="1700" b="1" dirty="0" smtClean="0"/>
              <a:t>Однополярная </a:t>
            </a:r>
            <a:r>
              <a:rPr lang="ru-RU" sz="1700" b="1" dirty="0" smtClean="0"/>
              <a:t>схема генератора напряжения</a:t>
            </a:r>
            <a:r>
              <a:rPr lang="ru-RU" sz="1700" dirty="0" smtClean="0"/>
              <a:t>, обеспечивающая четкое разделение вырабатываемого напряжения на "фазу" и "ноль", как в обычной розетке. Такой стандарт получил неофициальное название "Действительно Однофазный</a:t>
            </a:r>
            <a:r>
              <a:rPr lang="ru-RU" sz="1700" dirty="0" smtClean="0"/>
              <a:t>".</a:t>
            </a:r>
          </a:p>
          <a:p>
            <a:pPr algn="just">
              <a:buNone/>
            </a:pPr>
            <a:r>
              <a:rPr lang="ru-RU" sz="1700" dirty="0" smtClean="0"/>
              <a:t>	</a:t>
            </a:r>
            <a:r>
              <a:rPr lang="ru-RU" sz="1700" dirty="0" smtClean="0"/>
              <a:t> </a:t>
            </a:r>
            <a:r>
              <a:rPr lang="ru-RU" sz="1700" dirty="0" smtClean="0"/>
              <a:t>В противоположность «действительно однофазным» большинство представленных на рынке </a:t>
            </a:r>
            <a:r>
              <a:rPr lang="ru-RU" sz="1700" dirty="0" err="1" smtClean="0"/>
              <a:t>бензогенераторов</a:t>
            </a:r>
            <a:r>
              <a:rPr lang="ru-RU" sz="1700" dirty="0" smtClean="0"/>
              <a:t> мощностью до 10кВт имеют </a:t>
            </a:r>
            <a:r>
              <a:rPr lang="ru-RU" sz="1700" dirty="0" err="1" smtClean="0"/>
              <a:t>двуполярную</a:t>
            </a:r>
            <a:r>
              <a:rPr lang="ru-RU" sz="1700" dirty="0" smtClean="0"/>
              <a:t> схему, при которой напряжение подается на обе «дырочки» </a:t>
            </a:r>
            <a:r>
              <a:rPr lang="ru-RU" sz="1700" dirty="0" smtClean="0"/>
              <a:t>розетки.</a:t>
            </a:r>
          </a:p>
          <a:p>
            <a:pPr algn="just">
              <a:buNone/>
            </a:pPr>
            <a:r>
              <a:rPr lang="ru-RU" sz="1700" dirty="0" smtClean="0"/>
              <a:t>	</a:t>
            </a:r>
            <a:r>
              <a:rPr lang="ru-RU" sz="1700" dirty="0" smtClean="0"/>
              <a:t>Только от «</a:t>
            </a:r>
            <a:r>
              <a:rPr lang="ru-RU" sz="1700" dirty="0" err="1" smtClean="0"/>
              <a:t>дейсвительно</a:t>
            </a:r>
            <a:r>
              <a:rPr lang="ru-RU" sz="1700" dirty="0" smtClean="0"/>
              <a:t> однофазных» генераторов работают электрические газовые котлы – проверено.</a:t>
            </a:r>
          </a:p>
          <a:p>
            <a:pPr algn="just">
              <a:buNone/>
            </a:pPr>
            <a:r>
              <a:rPr lang="ru-RU" sz="1700" dirty="0" smtClean="0"/>
              <a:t>	</a:t>
            </a:r>
            <a:r>
              <a:rPr lang="ru-RU" sz="1700" b="1" dirty="0" smtClean="0"/>
              <a:t>«</a:t>
            </a:r>
            <a:r>
              <a:rPr lang="en-US" sz="1700" b="1" dirty="0" smtClean="0"/>
              <a:t>Lifan</a:t>
            </a:r>
            <a:r>
              <a:rPr lang="ru-RU" sz="1700" b="1" dirty="0" smtClean="0"/>
              <a:t>»: </a:t>
            </a:r>
            <a:r>
              <a:rPr lang="ru-RU" sz="1700" dirty="0" smtClean="0"/>
              <a:t>генераторы от 2кВт «действительно однофазные».</a:t>
            </a:r>
            <a:endParaRPr lang="ru-RU" sz="1700" dirty="0"/>
          </a:p>
        </p:txBody>
      </p:sp>
      <p:pic>
        <p:nvPicPr>
          <p:cNvPr id="2050" name="Picture 2" descr="G:\КИТАЙ\РАССЫЛКИ\standart_odnofazniy.jpg"/>
          <p:cNvPicPr>
            <a:picLocks noChangeAspect="1" noChangeArrowheads="1"/>
          </p:cNvPicPr>
          <p:nvPr/>
        </p:nvPicPr>
        <p:blipFill>
          <a:blip r:embed="rId2" cstate="print"/>
          <a:srcRect/>
          <a:stretch>
            <a:fillRect/>
          </a:stretch>
        </p:blipFill>
        <p:spPr bwMode="auto">
          <a:xfrm>
            <a:off x="2051720" y="4005064"/>
            <a:ext cx="4943326" cy="268191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a:bodyPr>
          <a:lstStyle/>
          <a:p>
            <a:r>
              <a:rPr lang="ru-RU" sz="2800" dirty="0">
                <a:latin typeface="+mn-lt"/>
              </a:rPr>
              <a:t>Система защиты от низкого уровня масла в картере</a:t>
            </a:r>
          </a:p>
        </p:txBody>
      </p:sp>
      <p:sp>
        <p:nvSpPr>
          <p:cNvPr id="3" name="Содержимое 2"/>
          <p:cNvSpPr>
            <a:spLocks noGrp="1"/>
          </p:cNvSpPr>
          <p:nvPr>
            <p:ph idx="1"/>
          </p:nvPr>
        </p:nvSpPr>
        <p:spPr>
          <a:xfrm>
            <a:off x="457200" y="1124744"/>
            <a:ext cx="8229600" cy="5472608"/>
          </a:xfrm>
        </p:spPr>
        <p:txBody>
          <a:bodyPr lIns="0" tIns="36000" rIns="36000" bIns="36000">
            <a:normAutofit fontScale="62500" lnSpcReduction="20000"/>
          </a:bodyPr>
          <a:lstStyle/>
          <a:p>
            <a:pPr algn="just">
              <a:lnSpc>
                <a:spcPct val="120000"/>
              </a:lnSpc>
              <a:buNone/>
            </a:pPr>
            <a:r>
              <a:rPr lang="ru-RU" dirty="0" smtClean="0"/>
              <a:t>	</a:t>
            </a:r>
            <a:r>
              <a:rPr lang="ru-RU" dirty="0" smtClean="0"/>
              <a:t>Одна из самых распространенных неисправностей генераторов </a:t>
            </a:r>
            <a:r>
              <a:rPr lang="ru-RU" dirty="0"/>
              <a:t>– заклинивание двигающихся частей двигателя. Главная причина возникновение данной весьма серьезной поломки – попытка завести двигатель без необходимого количества масла в картере. Выход из строя генератора по этой причине гарантией не окупается. Оттого очень важно, чтобы каждый четырехтактный двигатель был наделен автоматической системой защиты, которая будет не допускать начало работы генератора при низком уровне масла.</a:t>
            </a:r>
            <a:r>
              <a:rPr lang="ru-RU" dirty="0" smtClean="0"/>
              <a:t/>
            </a:r>
            <a:br>
              <a:rPr lang="ru-RU" dirty="0" smtClean="0"/>
            </a:br>
            <a:r>
              <a:rPr lang="ru-RU" dirty="0"/>
              <a:t>Техническая </a:t>
            </a:r>
            <a:r>
              <a:rPr lang="ru-RU" dirty="0" smtClean="0"/>
              <a:t>защита </a:t>
            </a:r>
            <a:r>
              <a:rPr lang="ru-RU" dirty="0"/>
              <a:t>реализуется благодаря </a:t>
            </a:r>
            <a:r>
              <a:rPr lang="ru-RU" dirty="0" smtClean="0"/>
              <a:t>помещению </a:t>
            </a:r>
            <a:r>
              <a:rPr lang="ru-RU" dirty="0"/>
              <a:t>«поплавкового» датчика в картер. Достаточно важным аспектом является то, чтобы система защиты могла блокировать начало запуска генератора, а не просто лишь оповещала о недостаточном уровне масла</a:t>
            </a:r>
            <a:r>
              <a:rPr lang="ru-RU" dirty="0" smtClean="0"/>
              <a:t>.</a:t>
            </a:r>
          </a:p>
          <a:p>
            <a:pPr algn="just">
              <a:lnSpc>
                <a:spcPct val="120000"/>
              </a:lnSpc>
              <a:buNone/>
            </a:pPr>
            <a:r>
              <a:rPr lang="ru-RU" dirty="0" smtClean="0"/>
              <a:t/>
            </a:r>
            <a:br>
              <a:rPr lang="ru-RU" dirty="0" smtClean="0"/>
            </a:br>
            <a:r>
              <a:rPr lang="ru-RU" b="1" dirty="0"/>
              <a:t>«Lifan</a:t>
            </a:r>
            <a:r>
              <a:rPr lang="ru-RU" b="1" dirty="0" smtClean="0"/>
              <a:t>»: </a:t>
            </a:r>
            <a:r>
              <a:rPr lang="ru-RU" dirty="0"/>
              <a:t>Весь модельный ряд генераторов «Lifan» наделен автоматической системой защиты, блокирующей двигатель при малом уровне масла в картере.</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65</Words>
  <Application>Microsoft Office PowerPoint</Application>
  <PresentationFormat>Экран (4:3)</PresentationFormat>
  <Paragraphs>55</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ГЕНЕРАТОРЫ (электростанции) LIFAN</vt:lpstr>
      <vt:lpstr>Что такое генератор</vt:lpstr>
      <vt:lpstr>Как подобрать генератор:</vt:lpstr>
      <vt:lpstr>УСТРОЙСТВО ГЕНЕРАТОРА</vt:lpstr>
      <vt:lpstr>Число цилиндров и рабочий объем</vt:lpstr>
      <vt:lpstr>Слайд 6</vt:lpstr>
      <vt:lpstr>Мобильность генератора</vt:lpstr>
      <vt:lpstr>«Действительно однофазный»</vt:lpstr>
      <vt:lpstr>Система защиты от низкого уровня масла в картере</vt:lpstr>
      <vt:lpstr>Генератор тока (альтернатор) </vt:lpstr>
      <vt:lpstr>Какой лучше: синхронный или асинхронный?</vt:lpstr>
      <vt:lpstr>Автомат защиты</vt:lpstr>
      <vt:lpstr>Гарантия, обслуживание и сервис</vt:lpstr>
      <vt:lpstr>Слайд 14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ГЕНЕРАТОРЫ (электростанции) LIFAN</dc:title>
  <dc:creator>Akademiya Instrum</dc:creator>
  <cp:lastModifiedBy>СЕМЬЯ</cp:lastModifiedBy>
  <cp:revision>13</cp:revision>
  <dcterms:created xsi:type="dcterms:W3CDTF">2017-01-12T11:54:44Z</dcterms:created>
  <dcterms:modified xsi:type="dcterms:W3CDTF">2017-01-14T20:30:46Z</dcterms:modified>
</cp:coreProperties>
</file>